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1" r:id="rId3"/>
    <p:sldId id="279" r:id="rId4"/>
    <p:sldId id="258" r:id="rId5"/>
    <p:sldId id="259" r:id="rId6"/>
    <p:sldId id="260" r:id="rId7"/>
    <p:sldId id="261" r:id="rId8"/>
    <p:sldId id="262" r:id="rId9"/>
    <p:sldId id="267" r:id="rId10"/>
    <p:sldId id="280" r:id="rId11"/>
    <p:sldId id="268" r:id="rId12"/>
    <p:sldId id="266" r:id="rId13"/>
    <p:sldId id="264" r:id="rId14"/>
    <p:sldId id="275" r:id="rId15"/>
    <p:sldId id="283" r:id="rId16"/>
    <p:sldId id="263" r:id="rId17"/>
    <p:sldId id="265" r:id="rId18"/>
    <p:sldId id="272" r:id="rId19"/>
    <p:sldId id="269" r:id="rId20"/>
    <p:sldId id="270" r:id="rId21"/>
    <p:sldId id="271" r:id="rId22"/>
    <p:sldId id="278" r:id="rId23"/>
    <p:sldId id="274" r:id="rId24"/>
    <p:sldId id="282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137" autoAdjust="0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Ctr="0"/>
          <a:lstStyle>
            <a:lvl1pPr>
              <a:defRPr/>
            </a:lvl1pPr>
          </a:lstStyle>
          <a:p>
            <a:fld id="{0EDEA7B3-5E8C-4D4F-9D6E-8521EC27697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6152" name="Picture 8" descr="C:\My Documents\bits\Expbanna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6153" name="Picture 9" descr="D:\FRONTPAGE THEMES\EXPEDITN\EXPHORS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  <p:pic>
        <p:nvPicPr>
          <p:cNvPr id="6154" name="Picture 10" descr="P:\!Themes\Expedition\EXPHORS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AA3F6-EB5B-4E7C-B926-254C901F80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EAA40-268F-4F12-AD00-6829791A17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9CA94-02BE-4B56-9697-989DC6FD91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456E6-D2F0-49D8-BCA4-BCE8331736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EAF5B-135E-4008-BD20-D93EF710D3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6CDB4-207D-443D-9E43-1350117B88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4C87D-36A9-4D4E-906D-23392FCED9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A9306-CEB7-4422-8EA7-08B700984C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10E37-B04A-4A51-9977-42433609C2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55923-FFF2-4B24-8A01-676485A5B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My Documents\bits\Expbanna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623C04AC-8C63-426E-A74B-E6F3280C08F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27" name="Picture 7" descr="P:\!Themes\Expedition\EXPHORSA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</p:spPr>
      </p:pic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990600"/>
            <a:ext cx="6858000" cy="2514600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GB"/>
              <a:t/>
            </a:r>
            <a:br>
              <a:rPr lang="en-GB"/>
            </a:br>
            <a:r>
              <a:rPr lang="en-US"/>
              <a:t> 	                                 </a:t>
            </a:r>
            <a:br>
              <a:rPr lang="en-US"/>
            </a:br>
            <a:r>
              <a:rPr lang="en-US"/>
              <a:t>IBDP  ECONOMICS  </a:t>
            </a:r>
            <a:br>
              <a:rPr lang="en-US"/>
            </a:br>
            <a:r>
              <a:rPr lang="en-US"/>
              <a:t>Internal Assessment</a:t>
            </a:r>
            <a:r>
              <a:rPr lang="en-GB"/>
              <a:t/>
            </a:r>
            <a:br>
              <a:rPr lang="en-GB"/>
            </a:b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/>
          <a:lstStyle/>
          <a:p>
            <a:r>
              <a:rPr lang="en-US"/>
              <a:t>                          </a:t>
            </a:r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good commentary</a:t>
            </a: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Explains the linkages between the extract and an economic theory taken from the section of the syllabus on which the commentary is based.</a:t>
            </a:r>
          </a:p>
          <a:p>
            <a:r>
              <a:rPr lang="en-US"/>
              <a:t>Demonstrates economic insights into the implications of the extract i.e.  provides evidence to evaluate current events from economist point of view.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Guide lines</a:t>
            </a: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Commentaries must be typed and the style of presentation must be common to all.</a:t>
            </a:r>
          </a:p>
          <a:p>
            <a:r>
              <a:rPr lang="en-US"/>
              <a:t>Common font , common style of heading , common size of print .</a:t>
            </a:r>
          </a:p>
          <a:p>
            <a:r>
              <a:rPr lang="en-US"/>
              <a:t>Portfolio must be written by keeping the internal assessment criteria in mind.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Guide lines</a:t>
            </a: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Each commentary must be within  650-750 words.</a:t>
            </a:r>
          </a:p>
          <a:p>
            <a:pPr>
              <a:lnSpc>
                <a:spcPct val="90000"/>
              </a:lnSpc>
            </a:pPr>
            <a:r>
              <a:rPr lang="en-US" sz="2800"/>
              <a:t>If any commentary is outside the word limit then marks are lost in criterion A.</a:t>
            </a:r>
          </a:p>
          <a:p>
            <a:pPr>
              <a:lnSpc>
                <a:spcPct val="90000"/>
              </a:lnSpc>
            </a:pPr>
            <a:r>
              <a:rPr lang="en-US" sz="2800"/>
              <a:t>Everything accept the coversheet is included in the word count.Footnotes ,references, captions to diagrams , symbols and quotations everything counts .</a:t>
            </a:r>
          </a:p>
          <a:p>
            <a:pPr>
              <a:lnSpc>
                <a:spcPct val="90000"/>
              </a:lnSpc>
            </a:pPr>
            <a:r>
              <a:rPr lang="en-US" sz="2800"/>
              <a:t>20 hrs of class time devoted for portfolio in HL/ SL</a:t>
            </a:r>
            <a:endParaRPr lang="en-GB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Guidance</a:t>
            </a: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Definitions used should show thorough understanding of the terms</a:t>
            </a:r>
          </a:p>
          <a:p>
            <a:r>
              <a:rPr lang="en-US" sz="2800"/>
              <a:t>Diagrams must be drawn neatly and labeled properly with proper explanation.</a:t>
            </a:r>
          </a:p>
          <a:p>
            <a:r>
              <a:rPr lang="en-US" sz="2800"/>
              <a:t>Keep margins and enough space for diagrams</a:t>
            </a:r>
          </a:p>
          <a:p>
            <a:r>
              <a:rPr lang="en-US" sz="2800"/>
              <a:t>Each diagrams must be numbered and given a title and a reference must be made in the commentary.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Guidance</a:t>
            </a: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Indent first lines and separate paragraphs with double spacing.</a:t>
            </a:r>
          </a:p>
          <a:p>
            <a:pPr>
              <a:lnSpc>
                <a:spcPct val="90000"/>
              </a:lnSpc>
            </a:pPr>
            <a:r>
              <a:rPr lang="en-US" sz="2800"/>
              <a:t>Commentary must be given a title.</a:t>
            </a:r>
          </a:p>
          <a:p>
            <a:pPr>
              <a:lnSpc>
                <a:spcPct val="90000"/>
              </a:lnSpc>
            </a:pPr>
            <a:r>
              <a:rPr lang="en-US" sz="2800"/>
              <a:t>Foot numbers must be written at the end of the sentence.</a:t>
            </a:r>
          </a:p>
          <a:p>
            <a:pPr>
              <a:lnSpc>
                <a:spcPct val="90000"/>
              </a:lnSpc>
            </a:pPr>
            <a:r>
              <a:rPr lang="en-US" sz="2800"/>
              <a:t>Every criterion should be demonstrated in every commentary</a:t>
            </a:r>
          </a:p>
          <a:p>
            <a:pPr>
              <a:lnSpc>
                <a:spcPct val="90000"/>
              </a:lnSpc>
            </a:pPr>
            <a:r>
              <a:rPr lang="en-US" sz="2800"/>
              <a:t>Conclusions are important.</a:t>
            </a:r>
          </a:p>
          <a:p>
            <a:pPr>
              <a:lnSpc>
                <a:spcPct val="90000"/>
              </a:lnSpc>
            </a:pPr>
            <a:r>
              <a:rPr lang="en-US" sz="2800"/>
              <a:t>Number of words must be indicated at the end of the commentary.</a:t>
            </a:r>
            <a:endParaRPr lang="en-GB" sz="2800"/>
          </a:p>
          <a:p>
            <a:pPr>
              <a:lnSpc>
                <a:spcPct val="90000"/>
              </a:lnSpc>
            </a:pPr>
            <a:endParaRPr lang="en-GB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762000"/>
            <a:ext cx="7772400" cy="1524000"/>
          </a:xfrm>
        </p:spPr>
        <p:txBody>
          <a:bodyPr/>
          <a:lstStyle/>
          <a:p>
            <a:r>
              <a:rPr lang="en-US"/>
              <a:t>                   Steps </a:t>
            </a: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8538" y="1752600"/>
            <a:ext cx="8145462" cy="47863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Select an article from any source .</a:t>
            </a:r>
          </a:p>
          <a:p>
            <a:pPr>
              <a:lnSpc>
                <a:spcPct val="90000"/>
              </a:lnSpc>
            </a:pPr>
            <a:r>
              <a:rPr lang="en-US" sz="2800"/>
              <a:t>Make a list of economic concepts covered in the article .</a:t>
            </a:r>
          </a:p>
          <a:p>
            <a:pPr>
              <a:lnSpc>
                <a:spcPct val="90000"/>
              </a:lnSpc>
            </a:pPr>
            <a:r>
              <a:rPr lang="en-US" sz="2800"/>
              <a:t>Make a list of diagrams that can be covered to explain the economic concepts in the article.</a:t>
            </a:r>
          </a:p>
          <a:p>
            <a:pPr>
              <a:lnSpc>
                <a:spcPct val="90000"/>
              </a:lnSpc>
            </a:pPr>
            <a:r>
              <a:rPr lang="en-US" sz="2800"/>
              <a:t>List all the facts and statistics mentioned in the article</a:t>
            </a:r>
          </a:p>
          <a:p>
            <a:pPr>
              <a:lnSpc>
                <a:spcPct val="90000"/>
              </a:lnSpc>
            </a:pPr>
            <a:r>
              <a:rPr lang="en-US" sz="2800"/>
              <a:t>Explain the article in your own words by making use of economic terms .</a:t>
            </a:r>
          </a:p>
          <a:p>
            <a:pPr>
              <a:lnSpc>
                <a:spcPct val="90000"/>
              </a:lnSpc>
            </a:pPr>
            <a:r>
              <a:rPr lang="en-US" sz="2800"/>
              <a:t>Remember to write your evaluation.</a:t>
            </a:r>
          </a:p>
          <a:p>
            <a:pPr>
              <a:lnSpc>
                <a:spcPct val="90000"/>
              </a:lnSpc>
            </a:pPr>
            <a:r>
              <a:rPr lang="en-US" sz="2800"/>
              <a:t>Commentary writing must be such that it enables a layman to understand about the article.</a:t>
            </a:r>
          </a:p>
          <a:p>
            <a:pPr>
              <a:lnSpc>
                <a:spcPct val="90000"/>
              </a:lnSpc>
            </a:pPr>
            <a:endParaRPr lang="en-GB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Information to be recorded in each commentary</a:t>
            </a: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Title of Extract </a:t>
            </a:r>
          </a:p>
          <a:p>
            <a:r>
              <a:rPr lang="en-US"/>
              <a:t>Source of Extract</a:t>
            </a:r>
          </a:p>
          <a:p>
            <a:r>
              <a:rPr lang="en-US"/>
              <a:t>Date of extract</a:t>
            </a:r>
          </a:p>
          <a:p>
            <a:r>
              <a:rPr lang="en-US"/>
              <a:t>Word count of the commentary</a:t>
            </a:r>
          </a:p>
          <a:p>
            <a:r>
              <a:rPr lang="en-US"/>
              <a:t>Date the commentary was written</a:t>
            </a:r>
          </a:p>
          <a:p>
            <a:r>
              <a:rPr lang="en-US"/>
              <a:t>Sections of the syllabus to which the commentary relates.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Terms</a:t>
            </a:r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Analysis</a:t>
            </a:r>
            <a:r>
              <a:rPr lang="en-US"/>
              <a:t> implies application of the theory </a:t>
            </a:r>
          </a:p>
          <a:p>
            <a:r>
              <a:rPr lang="en-US" b="1"/>
              <a:t>Evaluation</a:t>
            </a:r>
            <a:r>
              <a:rPr lang="en-US"/>
              <a:t> implies a judgment of a theory </a:t>
            </a:r>
          </a:p>
          <a:p>
            <a:pPr>
              <a:buFontTx/>
              <a:buNone/>
            </a:pPr>
            <a:r>
              <a:rPr lang="en-US"/>
              <a:t>    and an application of the theory to a given situation, with an awareness that the theory may not provide an accurate description.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reference sources</a:t>
            </a: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References for articles used in the commentary</a:t>
            </a:r>
          </a:p>
          <a:p>
            <a:r>
              <a:rPr lang="en-US" sz="2800"/>
              <a:t>References for information from the internet</a:t>
            </a:r>
          </a:p>
          <a:p>
            <a:r>
              <a:rPr lang="en-US" sz="2800"/>
              <a:t>References to materials ( books articles websites) used in the body text of the commentary.</a:t>
            </a:r>
          </a:p>
          <a:p>
            <a:pPr>
              <a:buFontTx/>
              <a:buNone/>
            </a:pPr>
            <a:r>
              <a:rPr lang="en-US" sz="2800"/>
              <a:t>Author title (Edition,Publisher,Place,Year),page.</a:t>
            </a:r>
          </a:p>
          <a:p>
            <a:pPr>
              <a:buFontTx/>
              <a:buNone/>
            </a:pPr>
            <a:r>
              <a:rPr lang="en-US" sz="2800"/>
              <a:t>E.g. John Sloman,Economics ( 4</a:t>
            </a:r>
            <a:r>
              <a:rPr lang="en-US" sz="2800" baseline="30000"/>
              <a:t>th</a:t>
            </a:r>
            <a:r>
              <a:rPr lang="en-US" sz="2800"/>
              <a:t> edition , Prentice Hall, London 2000) p.323.</a:t>
            </a:r>
            <a:endParaRPr lang="en-GB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Checklist before submitting the commentary</a:t>
            </a: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/>
              <a:t>On each commentary have you noted the following on the coversheet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title of the extract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source of the extract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date of the extract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word count of the commentary 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date the commentary was written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/>
              <a:t> section of the syllabus to which the commentary relates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Assessment</a:t>
            </a: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  IA is an integral part of Economics Course.</a:t>
            </a:r>
          </a:p>
          <a:p>
            <a:pPr>
              <a:buFontTx/>
              <a:buNone/>
            </a:pPr>
            <a:r>
              <a:rPr lang="en-US"/>
              <a:t>    Enables to demonstrate the application of the knowledge of Economic theory to real world situations without the time constraints of written examinations.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Checklist before submitting the commentary</a:t>
            </a: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2 Have you included the extract.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3 Is the commentary within the word limit 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   (650- 750) words.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4 Have you labeled your diagrams accurately.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5 Have you highlighted the relevant parts of the extract if it is lengthy.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/>
              <a:t>6 Have you cited correctly the sources or references used other than the extract.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/>
          </a:p>
          <a:p>
            <a:pPr marL="609600" indent="-609600"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Checklist before submitting the commentary</a:t>
            </a: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7 Have you checked that each extract is from a different source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8 Have you kept a second copy of your extracts and commentaries for your file.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9 Have you checked the overall style of presentation.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10 Have you put your portfolio in a suitable folder 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IA Portfolio coversheet</a:t>
            </a:r>
            <a:endParaRPr lang="en-GB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971675" y="2347913"/>
            <a:ext cx="5205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5696" name="Group 96"/>
          <p:cNvGrpSpPr>
            <a:grpSpLocks/>
          </p:cNvGrpSpPr>
          <p:nvPr/>
        </p:nvGrpSpPr>
        <p:grpSpPr bwMode="auto">
          <a:xfrm>
            <a:off x="1066800" y="1905000"/>
            <a:ext cx="7772400" cy="3505200"/>
            <a:chOff x="-3" y="-3"/>
            <a:chExt cx="3282" cy="2212"/>
          </a:xfrm>
        </p:grpSpPr>
        <p:grpSp>
          <p:nvGrpSpPr>
            <p:cNvPr id="25694" name="Group 94"/>
            <p:cNvGrpSpPr>
              <a:grpSpLocks/>
            </p:cNvGrpSpPr>
            <p:nvPr/>
          </p:nvGrpSpPr>
          <p:grpSpPr bwMode="auto">
            <a:xfrm>
              <a:off x="0" y="0"/>
              <a:ext cx="3276" cy="2206"/>
              <a:chOff x="0" y="0"/>
              <a:chExt cx="3276" cy="2206"/>
            </a:xfrm>
          </p:grpSpPr>
          <p:grpSp>
            <p:nvGrpSpPr>
              <p:cNvPr id="25635" name="Group 35"/>
              <p:cNvGrpSpPr>
                <a:grpSpLocks/>
              </p:cNvGrpSpPr>
              <p:nvPr/>
            </p:nvGrpSpPr>
            <p:grpSpPr bwMode="auto">
              <a:xfrm>
                <a:off x="0" y="0"/>
                <a:ext cx="339" cy="594"/>
                <a:chOff x="0" y="0"/>
                <a:chExt cx="339" cy="594"/>
              </a:xfrm>
            </p:grpSpPr>
            <p:sp>
              <p:nvSpPr>
                <p:cNvPr id="25603" name="Rectangle 3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253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400" b="1">
                      <a:solidFill>
                        <a:srgbClr val="000000"/>
                      </a:solidFill>
                    </a:rPr>
                    <a:t>Date</a:t>
                  </a:r>
                  <a:endParaRPr lang="en-GB" sz="1400" b="1"/>
                </a:p>
                <a:p>
                  <a:pPr eaLnBrk="0" hangingPunct="0">
                    <a:spcBef>
                      <a:spcPct val="0"/>
                    </a:spcBef>
                  </a:pPr>
                  <a:endParaRPr lang="en-GB" sz="1400" b="1"/>
                </a:p>
              </p:txBody>
            </p:sp>
            <p:sp>
              <p:nvSpPr>
                <p:cNvPr id="25634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9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37" name="Group 37"/>
              <p:cNvGrpSpPr>
                <a:grpSpLocks/>
              </p:cNvGrpSpPr>
              <p:nvPr/>
            </p:nvGrpSpPr>
            <p:grpSpPr bwMode="auto">
              <a:xfrm>
                <a:off x="339" y="0"/>
                <a:ext cx="687" cy="594"/>
                <a:chOff x="339" y="0"/>
                <a:chExt cx="687" cy="594"/>
              </a:xfrm>
            </p:grpSpPr>
            <p:sp>
              <p:nvSpPr>
                <p:cNvPr id="25605" name="Rectangle 5"/>
                <p:cNvSpPr>
                  <a:spLocks noChangeArrowheads="1"/>
                </p:cNvSpPr>
                <p:nvPr/>
              </p:nvSpPr>
              <p:spPr bwMode="auto">
                <a:xfrm>
                  <a:off x="382" y="0"/>
                  <a:ext cx="601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400" b="1">
                      <a:solidFill>
                        <a:srgbClr val="000000"/>
                      </a:solidFill>
                    </a:rPr>
                    <a:t>Title of Article</a:t>
                  </a:r>
                  <a:endParaRPr lang="en-GB" sz="1200" b="1"/>
                </a:p>
              </p:txBody>
            </p:sp>
            <p:sp>
              <p:nvSpPr>
                <p:cNvPr id="25636" name="Rectangle 36"/>
                <p:cNvSpPr>
                  <a:spLocks noChangeArrowheads="1"/>
                </p:cNvSpPr>
                <p:nvPr/>
              </p:nvSpPr>
              <p:spPr bwMode="auto">
                <a:xfrm>
                  <a:off x="339" y="0"/>
                  <a:ext cx="687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39" name="Group 39"/>
              <p:cNvGrpSpPr>
                <a:grpSpLocks/>
              </p:cNvGrpSpPr>
              <p:nvPr/>
            </p:nvGrpSpPr>
            <p:grpSpPr bwMode="auto">
              <a:xfrm>
                <a:off x="1026" y="0"/>
                <a:ext cx="518" cy="594"/>
                <a:chOff x="1026" y="0"/>
                <a:chExt cx="518" cy="594"/>
              </a:xfrm>
            </p:grpSpPr>
            <p:sp>
              <p:nvSpPr>
                <p:cNvPr id="25606" name="Rectangle 6"/>
                <p:cNvSpPr>
                  <a:spLocks noChangeArrowheads="1"/>
                </p:cNvSpPr>
                <p:nvPr/>
              </p:nvSpPr>
              <p:spPr bwMode="auto">
                <a:xfrm>
                  <a:off x="1069" y="0"/>
                  <a:ext cx="432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400" b="1">
                      <a:solidFill>
                        <a:srgbClr val="000000"/>
                      </a:solidFill>
                    </a:rPr>
                    <a:t>Source of Article</a:t>
                  </a:r>
                  <a:endParaRPr lang="en-GB" sz="1200" b="1"/>
                </a:p>
              </p:txBody>
            </p:sp>
            <p:sp>
              <p:nvSpPr>
                <p:cNvPr id="25638" name="Rectangle 38"/>
                <p:cNvSpPr>
                  <a:spLocks noChangeArrowheads="1"/>
                </p:cNvSpPr>
                <p:nvPr/>
              </p:nvSpPr>
              <p:spPr bwMode="auto">
                <a:xfrm>
                  <a:off x="1026" y="0"/>
                  <a:ext cx="518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41" name="Group 41"/>
              <p:cNvGrpSpPr>
                <a:grpSpLocks/>
              </p:cNvGrpSpPr>
              <p:nvPr/>
            </p:nvGrpSpPr>
            <p:grpSpPr bwMode="auto">
              <a:xfrm>
                <a:off x="1544" y="0"/>
                <a:ext cx="409" cy="594"/>
                <a:chOff x="1544" y="0"/>
                <a:chExt cx="409" cy="594"/>
              </a:xfrm>
            </p:grpSpPr>
            <p:sp>
              <p:nvSpPr>
                <p:cNvPr id="25607" name="Rectangle 7"/>
                <p:cNvSpPr>
                  <a:spLocks noChangeArrowheads="1"/>
                </p:cNvSpPr>
                <p:nvPr/>
              </p:nvSpPr>
              <p:spPr bwMode="auto">
                <a:xfrm>
                  <a:off x="1587" y="0"/>
                  <a:ext cx="323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400" b="1">
                      <a:solidFill>
                        <a:srgbClr val="000000"/>
                      </a:solidFill>
                    </a:rPr>
                    <a:t>Date of Article</a:t>
                  </a:r>
                  <a:endParaRPr lang="en-GB" sz="1200" b="1"/>
                </a:p>
              </p:txBody>
            </p:sp>
            <p:sp>
              <p:nvSpPr>
                <p:cNvPr id="25640" name="Rectangle 40"/>
                <p:cNvSpPr>
                  <a:spLocks noChangeArrowheads="1"/>
                </p:cNvSpPr>
                <p:nvPr/>
              </p:nvSpPr>
              <p:spPr bwMode="auto">
                <a:xfrm>
                  <a:off x="1544" y="0"/>
                  <a:ext cx="409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43" name="Group 43"/>
              <p:cNvGrpSpPr>
                <a:grpSpLocks/>
              </p:cNvGrpSpPr>
              <p:nvPr/>
            </p:nvGrpSpPr>
            <p:grpSpPr bwMode="auto">
              <a:xfrm>
                <a:off x="1953" y="0"/>
                <a:ext cx="783" cy="594"/>
                <a:chOff x="1953" y="0"/>
                <a:chExt cx="783" cy="594"/>
              </a:xfrm>
            </p:grpSpPr>
            <p:sp>
              <p:nvSpPr>
                <p:cNvPr id="25608" name="Rectangle 8"/>
                <p:cNvSpPr>
                  <a:spLocks noChangeArrowheads="1"/>
                </p:cNvSpPr>
                <p:nvPr/>
              </p:nvSpPr>
              <p:spPr bwMode="auto">
                <a:xfrm>
                  <a:off x="1996" y="0"/>
                  <a:ext cx="697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400" b="1">
                      <a:solidFill>
                        <a:srgbClr val="000000"/>
                      </a:solidFill>
                    </a:rPr>
                    <a:t>Section of syllabus linked to commentary</a:t>
                  </a:r>
                  <a:endParaRPr lang="en-GB" sz="1200" b="1"/>
                </a:p>
              </p:txBody>
            </p:sp>
            <p:sp>
              <p:nvSpPr>
                <p:cNvPr id="25642" name="Rectangle 42"/>
                <p:cNvSpPr>
                  <a:spLocks noChangeArrowheads="1"/>
                </p:cNvSpPr>
                <p:nvPr/>
              </p:nvSpPr>
              <p:spPr bwMode="auto">
                <a:xfrm>
                  <a:off x="1953" y="0"/>
                  <a:ext cx="783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45" name="Group 45"/>
              <p:cNvGrpSpPr>
                <a:grpSpLocks/>
              </p:cNvGrpSpPr>
              <p:nvPr/>
            </p:nvGrpSpPr>
            <p:grpSpPr bwMode="auto">
              <a:xfrm>
                <a:off x="2736" y="0"/>
                <a:ext cx="540" cy="594"/>
                <a:chOff x="2736" y="0"/>
                <a:chExt cx="540" cy="594"/>
              </a:xfrm>
            </p:grpSpPr>
            <p:sp>
              <p:nvSpPr>
                <p:cNvPr id="25609" name="Rectangle 9"/>
                <p:cNvSpPr>
                  <a:spLocks noChangeArrowheads="1"/>
                </p:cNvSpPr>
                <p:nvPr/>
              </p:nvSpPr>
              <p:spPr bwMode="auto">
                <a:xfrm>
                  <a:off x="2779" y="0"/>
                  <a:ext cx="454" cy="5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 b="1"/>
                    <a:t>Word count</a:t>
                  </a:r>
                </a:p>
              </p:txBody>
            </p:sp>
            <p:sp>
              <p:nvSpPr>
                <p:cNvPr id="25644" name="Rectangle 44"/>
                <p:cNvSpPr>
                  <a:spLocks noChangeArrowheads="1"/>
                </p:cNvSpPr>
                <p:nvPr/>
              </p:nvSpPr>
              <p:spPr bwMode="auto">
                <a:xfrm>
                  <a:off x="2736" y="0"/>
                  <a:ext cx="540" cy="5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47" name="Group 47"/>
              <p:cNvGrpSpPr>
                <a:grpSpLocks/>
              </p:cNvGrpSpPr>
              <p:nvPr/>
            </p:nvGrpSpPr>
            <p:grpSpPr bwMode="auto">
              <a:xfrm>
                <a:off x="0" y="594"/>
                <a:ext cx="339" cy="403"/>
                <a:chOff x="0" y="594"/>
                <a:chExt cx="339" cy="403"/>
              </a:xfrm>
            </p:grpSpPr>
            <p:sp>
              <p:nvSpPr>
                <p:cNvPr id="25610" name="Rectangle 10"/>
                <p:cNvSpPr>
                  <a:spLocks noChangeArrowheads="1"/>
                </p:cNvSpPr>
                <p:nvPr/>
              </p:nvSpPr>
              <p:spPr bwMode="auto">
                <a:xfrm>
                  <a:off x="43" y="594"/>
                  <a:ext cx="25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n-US"/>
                    <a:t>1</a:t>
                  </a:r>
                  <a:endParaRPr lang="en-GB"/>
                </a:p>
              </p:txBody>
            </p:sp>
            <p:sp>
              <p:nvSpPr>
                <p:cNvPr id="25646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594"/>
                  <a:ext cx="33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49" name="Group 49"/>
              <p:cNvGrpSpPr>
                <a:grpSpLocks/>
              </p:cNvGrpSpPr>
              <p:nvPr/>
            </p:nvGrpSpPr>
            <p:grpSpPr bwMode="auto">
              <a:xfrm>
                <a:off x="339" y="594"/>
                <a:ext cx="687" cy="403"/>
                <a:chOff x="339" y="594"/>
                <a:chExt cx="687" cy="403"/>
              </a:xfrm>
            </p:grpSpPr>
            <p:sp>
              <p:nvSpPr>
                <p:cNvPr id="25611" name="Rectangle 11"/>
                <p:cNvSpPr>
                  <a:spLocks noChangeArrowheads="1"/>
                </p:cNvSpPr>
                <p:nvPr/>
              </p:nvSpPr>
              <p:spPr bwMode="auto">
                <a:xfrm>
                  <a:off x="382" y="594"/>
                  <a:ext cx="6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48" name="Rectangle 48"/>
                <p:cNvSpPr>
                  <a:spLocks noChangeArrowheads="1"/>
                </p:cNvSpPr>
                <p:nvPr/>
              </p:nvSpPr>
              <p:spPr bwMode="auto">
                <a:xfrm>
                  <a:off x="339" y="594"/>
                  <a:ext cx="6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51" name="Group 51"/>
              <p:cNvGrpSpPr>
                <a:grpSpLocks/>
              </p:cNvGrpSpPr>
              <p:nvPr/>
            </p:nvGrpSpPr>
            <p:grpSpPr bwMode="auto">
              <a:xfrm>
                <a:off x="1026" y="594"/>
                <a:ext cx="518" cy="403"/>
                <a:chOff x="1026" y="594"/>
                <a:chExt cx="518" cy="403"/>
              </a:xfrm>
            </p:grpSpPr>
            <p:sp>
              <p:nvSpPr>
                <p:cNvPr id="25612" name="Rectangle 12"/>
                <p:cNvSpPr>
                  <a:spLocks noChangeArrowheads="1"/>
                </p:cNvSpPr>
                <p:nvPr/>
              </p:nvSpPr>
              <p:spPr bwMode="auto">
                <a:xfrm>
                  <a:off x="1069" y="594"/>
                  <a:ext cx="43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50" name="Rectangle 50"/>
                <p:cNvSpPr>
                  <a:spLocks noChangeArrowheads="1"/>
                </p:cNvSpPr>
                <p:nvPr/>
              </p:nvSpPr>
              <p:spPr bwMode="auto">
                <a:xfrm>
                  <a:off x="1026" y="594"/>
                  <a:ext cx="51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53" name="Group 53"/>
              <p:cNvGrpSpPr>
                <a:grpSpLocks/>
              </p:cNvGrpSpPr>
              <p:nvPr/>
            </p:nvGrpSpPr>
            <p:grpSpPr bwMode="auto">
              <a:xfrm>
                <a:off x="1544" y="594"/>
                <a:ext cx="409" cy="403"/>
                <a:chOff x="1544" y="594"/>
                <a:chExt cx="409" cy="403"/>
              </a:xfrm>
            </p:grpSpPr>
            <p:sp>
              <p:nvSpPr>
                <p:cNvPr id="25613" name="Rectangle 13"/>
                <p:cNvSpPr>
                  <a:spLocks noChangeArrowheads="1"/>
                </p:cNvSpPr>
                <p:nvPr/>
              </p:nvSpPr>
              <p:spPr bwMode="auto">
                <a:xfrm>
                  <a:off x="1587" y="594"/>
                  <a:ext cx="3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52" name="Rectangle 52"/>
                <p:cNvSpPr>
                  <a:spLocks noChangeArrowheads="1"/>
                </p:cNvSpPr>
                <p:nvPr/>
              </p:nvSpPr>
              <p:spPr bwMode="auto">
                <a:xfrm>
                  <a:off x="1544" y="594"/>
                  <a:ext cx="4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55" name="Group 55"/>
              <p:cNvGrpSpPr>
                <a:grpSpLocks/>
              </p:cNvGrpSpPr>
              <p:nvPr/>
            </p:nvGrpSpPr>
            <p:grpSpPr bwMode="auto">
              <a:xfrm>
                <a:off x="1953" y="594"/>
                <a:ext cx="783" cy="403"/>
                <a:chOff x="1953" y="594"/>
                <a:chExt cx="783" cy="403"/>
              </a:xfrm>
            </p:grpSpPr>
            <p:sp>
              <p:nvSpPr>
                <p:cNvPr id="25614" name="Rectangle 14"/>
                <p:cNvSpPr>
                  <a:spLocks noChangeArrowheads="1"/>
                </p:cNvSpPr>
                <p:nvPr/>
              </p:nvSpPr>
              <p:spPr bwMode="auto">
                <a:xfrm>
                  <a:off x="1996" y="594"/>
                  <a:ext cx="697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54" name="Rectangle 54"/>
                <p:cNvSpPr>
                  <a:spLocks noChangeArrowheads="1"/>
                </p:cNvSpPr>
                <p:nvPr/>
              </p:nvSpPr>
              <p:spPr bwMode="auto">
                <a:xfrm>
                  <a:off x="1953" y="594"/>
                  <a:ext cx="78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57" name="Group 57"/>
              <p:cNvGrpSpPr>
                <a:grpSpLocks/>
              </p:cNvGrpSpPr>
              <p:nvPr/>
            </p:nvGrpSpPr>
            <p:grpSpPr bwMode="auto">
              <a:xfrm>
                <a:off x="2736" y="594"/>
                <a:ext cx="540" cy="403"/>
                <a:chOff x="2736" y="594"/>
                <a:chExt cx="540" cy="403"/>
              </a:xfrm>
            </p:grpSpPr>
            <p:sp>
              <p:nvSpPr>
                <p:cNvPr id="25615" name="Rectangle 15"/>
                <p:cNvSpPr>
                  <a:spLocks noChangeArrowheads="1"/>
                </p:cNvSpPr>
                <p:nvPr/>
              </p:nvSpPr>
              <p:spPr bwMode="auto">
                <a:xfrm>
                  <a:off x="2779" y="594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56" name="Rectangle 56"/>
                <p:cNvSpPr>
                  <a:spLocks noChangeArrowheads="1"/>
                </p:cNvSpPr>
                <p:nvPr/>
              </p:nvSpPr>
              <p:spPr bwMode="auto">
                <a:xfrm>
                  <a:off x="2736" y="594"/>
                  <a:ext cx="54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59" name="Group 59"/>
              <p:cNvGrpSpPr>
                <a:grpSpLocks/>
              </p:cNvGrpSpPr>
              <p:nvPr/>
            </p:nvGrpSpPr>
            <p:grpSpPr bwMode="auto">
              <a:xfrm>
                <a:off x="0" y="997"/>
                <a:ext cx="339" cy="403"/>
                <a:chOff x="0" y="997"/>
                <a:chExt cx="339" cy="403"/>
              </a:xfrm>
            </p:grpSpPr>
            <p:sp>
              <p:nvSpPr>
                <p:cNvPr id="25616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997"/>
                  <a:ext cx="25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n-US"/>
                    <a:t>2</a:t>
                  </a:r>
                  <a:endParaRPr lang="en-GB"/>
                </a:p>
              </p:txBody>
            </p:sp>
            <p:sp>
              <p:nvSpPr>
                <p:cNvPr id="25658" name="Rectangle 58"/>
                <p:cNvSpPr>
                  <a:spLocks noChangeArrowheads="1"/>
                </p:cNvSpPr>
                <p:nvPr/>
              </p:nvSpPr>
              <p:spPr bwMode="auto">
                <a:xfrm>
                  <a:off x="0" y="997"/>
                  <a:ext cx="33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61" name="Group 61"/>
              <p:cNvGrpSpPr>
                <a:grpSpLocks/>
              </p:cNvGrpSpPr>
              <p:nvPr/>
            </p:nvGrpSpPr>
            <p:grpSpPr bwMode="auto">
              <a:xfrm>
                <a:off x="339" y="997"/>
                <a:ext cx="687" cy="403"/>
                <a:chOff x="339" y="997"/>
                <a:chExt cx="687" cy="403"/>
              </a:xfrm>
            </p:grpSpPr>
            <p:sp>
              <p:nvSpPr>
                <p:cNvPr id="25617" name="Rectangle 17"/>
                <p:cNvSpPr>
                  <a:spLocks noChangeArrowheads="1"/>
                </p:cNvSpPr>
                <p:nvPr/>
              </p:nvSpPr>
              <p:spPr bwMode="auto">
                <a:xfrm>
                  <a:off x="382" y="997"/>
                  <a:ext cx="6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60" name="Rectangle 60"/>
                <p:cNvSpPr>
                  <a:spLocks noChangeArrowheads="1"/>
                </p:cNvSpPr>
                <p:nvPr/>
              </p:nvSpPr>
              <p:spPr bwMode="auto">
                <a:xfrm>
                  <a:off x="339" y="997"/>
                  <a:ext cx="6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63" name="Group 63"/>
              <p:cNvGrpSpPr>
                <a:grpSpLocks/>
              </p:cNvGrpSpPr>
              <p:nvPr/>
            </p:nvGrpSpPr>
            <p:grpSpPr bwMode="auto">
              <a:xfrm>
                <a:off x="1026" y="997"/>
                <a:ext cx="518" cy="403"/>
                <a:chOff x="1026" y="997"/>
                <a:chExt cx="518" cy="403"/>
              </a:xfrm>
            </p:grpSpPr>
            <p:sp>
              <p:nvSpPr>
                <p:cNvPr id="25618" name="Rectangle 18"/>
                <p:cNvSpPr>
                  <a:spLocks noChangeArrowheads="1"/>
                </p:cNvSpPr>
                <p:nvPr/>
              </p:nvSpPr>
              <p:spPr bwMode="auto">
                <a:xfrm>
                  <a:off x="1069" y="997"/>
                  <a:ext cx="43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62" name="Rectangle 62"/>
                <p:cNvSpPr>
                  <a:spLocks noChangeArrowheads="1"/>
                </p:cNvSpPr>
                <p:nvPr/>
              </p:nvSpPr>
              <p:spPr bwMode="auto">
                <a:xfrm>
                  <a:off x="1026" y="997"/>
                  <a:ext cx="51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65" name="Group 65"/>
              <p:cNvGrpSpPr>
                <a:grpSpLocks/>
              </p:cNvGrpSpPr>
              <p:nvPr/>
            </p:nvGrpSpPr>
            <p:grpSpPr bwMode="auto">
              <a:xfrm>
                <a:off x="1544" y="997"/>
                <a:ext cx="409" cy="403"/>
                <a:chOff x="1544" y="997"/>
                <a:chExt cx="409" cy="403"/>
              </a:xfrm>
            </p:grpSpPr>
            <p:sp>
              <p:nvSpPr>
                <p:cNvPr id="25619" name="Rectangle 19"/>
                <p:cNvSpPr>
                  <a:spLocks noChangeArrowheads="1"/>
                </p:cNvSpPr>
                <p:nvPr/>
              </p:nvSpPr>
              <p:spPr bwMode="auto">
                <a:xfrm>
                  <a:off x="1587" y="997"/>
                  <a:ext cx="3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64" name="Rectangle 64"/>
                <p:cNvSpPr>
                  <a:spLocks noChangeArrowheads="1"/>
                </p:cNvSpPr>
                <p:nvPr/>
              </p:nvSpPr>
              <p:spPr bwMode="auto">
                <a:xfrm>
                  <a:off x="1544" y="997"/>
                  <a:ext cx="4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67" name="Group 67"/>
              <p:cNvGrpSpPr>
                <a:grpSpLocks/>
              </p:cNvGrpSpPr>
              <p:nvPr/>
            </p:nvGrpSpPr>
            <p:grpSpPr bwMode="auto">
              <a:xfrm>
                <a:off x="1953" y="997"/>
                <a:ext cx="783" cy="403"/>
                <a:chOff x="1953" y="997"/>
                <a:chExt cx="783" cy="403"/>
              </a:xfrm>
            </p:grpSpPr>
            <p:sp>
              <p:nvSpPr>
                <p:cNvPr id="25620" name="Rectangle 20"/>
                <p:cNvSpPr>
                  <a:spLocks noChangeArrowheads="1"/>
                </p:cNvSpPr>
                <p:nvPr/>
              </p:nvSpPr>
              <p:spPr bwMode="auto">
                <a:xfrm>
                  <a:off x="1996" y="997"/>
                  <a:ext cx="697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66" name="Rectangle 66"/>
                <p:cNvSpPr>
                  <a:spLocks noChangeArrowheads="1"/>
                </p:cNvSpPr>
                <p:nvPr/>
              </p:nvSpPr>
              <p:spPr bwMode="auto">
                <a:xfrm>
                  <a:off x="1953" y="997"/>
                  <a:ext cx="78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69" name="Group 69"/>
              <p:cNvGrpSpPr>
                <a:grpSpLocks/>
              </p:cNvGrpSpPr>
              <p:nvPr/>
            </p:nvGrpSpPr>
            <p:grpSpPr bwMode="auto">
              <a:xfrm>
                <a:off x="2736" y="997"/>
                <a:ext cx="540" cy="403"/>
                <a:chOff x="2736" y="997"/>
                <a:chExt cx="540" cy="403"/>
              </a:xfrm>
            </p:grpSpPr>
            <p:sp>
              <p:nvSpPr>
                <p:cNvPr id="25621" name="Rectangle 21"/>
                <p:cNvSpPr>
                  <a:spLocks noChangeArrowheads="1"/>
                </p:cNvSpPr>
                <p:nvPr/>
              </p:nvSpPr>
              <p:spPr bwMode="auto">
                <a:xfrm>
                  <a:off x="2779" y="997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68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6" y="997"/>
                  <a:ext cx="54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71" name="Group 71"/>
              <p:cNvGrpSpPr>
                <a:grpSpLocks/>
              </p:cNvGrpSpPr>
              <p:nvPr/>
            </p:nvGrpSpPr>
            <p:grpSpPr bwMode="auto">
              <a:xfrm>
                <a:off x="0" y="1400"/>
                <a:ext cx="339" cy="403"/>
                <a:chOff x="0" y="1400"/>
                <a:chExt cx="339" cy="403"/>
              </a:xfrm>
            </p:grpSpPr>
            <p:sp>
              <p:nvSpPr>
                <p:cNvPr id="25622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1400"/>
                  <a:ext cx="25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n-US"/>
                    <a:t>3</a:t>
                  </a:r>
                  <a:endParaRPr lang="en-GB"/>
                </a:p>
              </p:txBody>
            </p:sp>
            <p:sp>
              <p:nvSpPr>
                <p:cNvPr id="25670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1400"/>
                  <a:ext cx="33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73" name="Group 73"/>
              <p:cNvGrpSpPr>
                <a:grpSpLocks/>
              </p:cNvGrpSpPr>
              <p:nvPr/>
            </p:nvGrpSpPr>
            <p:grpSpPr bwMode="auto">
              <a:xfrm>
                <a:off x="339" y="1400"/>
                <a:ext cx="687" cy="403"/>
                <a:chOff x="339" y="1400"/>
                <a:chExt cx="687" cy="403"/>
              </a:xfrm>
            </p:grpSpPr>
            <p:sp>
              <p:nvSpPr>
                <p:cNvPr id="25623" name="Rectangle 23"/>
                <p:cNvSpPr>
                  <a:spLocks noChangeArrowheads="1"/>
                </p:cNvSpPr>
                <p:nvPr/>
              </p:nvSpPr>
              <p:spPr bwMode="auto">
                <a:xfrm>
                  <a:off x="382" y="1400"/>
                  <a:ext cx="6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72" name="Rectangle 72"/>
                <p:cNvSpPr>
                  <a:spLocks noChangeArrowheads="1"/>
                </p:cNvSpPr>
                <p:nvPr/>
              </p:nvSpPr>
              <p:spPr bwMode="auto">
                <a:xfrm>
                  <a:off x="339" y="1400"/>
                  <a:ext cx="6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75" name="Group 75"/>
              <p:cNvGrpSpPr>
                <a:grpSpLocks/>
              </p:cNvGrpSpPr>
              <p:nvPr/>
            </p:nvGrpSpPr>
            <p:grpSpPr bwMode="auto">
              <a:xfrm>
                <a:off x="1026" y="1400"/>
                <a:ext cx="518" cy="403"/>
                <a:chOff x="1026" y="1400"/>
                <a:chExt cx="518" cy="403"/>
              </a:xfrm>
            </p:grpSpPr>
            <p:sp>
              <p:nvSpPr>
                <p:cNvPr id="25624" name="Rectangle 24"/>
                <p:cNvSpPr>
                  <a:spLocks noChangeArrowheads="1"/>
                </p:cNvSpPr>
                <p:nvPr/>
              </p:nvSpPr>
              <p:spPr bwMode="auto">
                <a:xfrm>
                  <a:off x="1069" y="1400"/>
                  <a:ext cx="43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74" name="Rectangle 74"/>
                <p:cNvSpPr>
                  <a:spLocks noChangeArrowheads="1"/>
                </p:cNvSpPr>
                <p:nvPr/>
              </p:nvSpPr>
              <p:spPr bwMode="auto">
                <a:xfrm>
                  <a:off x="1026" y="1400"/>
                  <a:ext cx="51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77" name="Group 77"/>
              <p:cNvGrpSpPr>
                <a:grpSpLocks/>
              </p:cNvGrpSpPr>
              <p:nvPr/>
            </p:nvGrpSpPr>
            <p:grpSpPr bwMode="auto">
              <a:xfrm>
                <a:off x="1544" y="1400"/>
                <a:ext cx="409" cy="403"/>
                <a:chOff x="1544" y="1400"/>
                <a:chExt cx="409" cy="403"/>
              </a:xfrm>
            </p:grpSpPr>
            <p:sp>
              <p:nvSpPr>
                <p:cNvPr id="25625" name="Rectangle 25"/>
                <p:cNvSpPr>
                  <a:spLocks noChangeArrowheads="1"/>
                </p:cNvSpPr>
                <p:nvPr/>
              </p:nvSpPr>
              <p:spPr bwMode="auto">
                <a:xfrm>
                  <a:off x="1587" y="1400"/>
                  <a:ext cx="3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76" name="Rectangle 76"/>
                <p:cNvSpPr>
                  <a:spLocks noChangeArrowheads="1"/>
                </p:cNvSpPr>
                <p:nvPr/>
              </p:nvSpPr>
              <p:spPr bwMode="auto">
                <a:xfrm>
                  <a:off x="1544" y="1400"/>
                  <a:ext cx="4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79" name="Group 79"/>
              <p:cNvGrpSpPr>
                <a:grpSpLocks/>
              </p:cNvGrpSpPr>
              <p:nvPr/>
            </p:nvGrpSpPr>
            <p:grpSpPr bwMode="auto">
              <a:xfrm>
                <a:off x="1953" y="1400"/>
                <a:ext cx="783" cy="403"/>
                <a:chOff x="1953" y="1400"/>
                <a:chExt cx="783" cy="403"/>
              </a:xfrm>
            </p:grpSpPr>
            <p:sp>
              <p:nvSpPr>
                <p:cNvPr id="25626" name="Rectangle 26"/>
                <p:cNvSpPr>
                  <a:spLocks noChangeArrowheads="1"/>
                </p:cNvSpPr>
                <p:nvPr/>
              </p:nvSpPr>
              <p:spPr bwMode="auto">
                <a:xfrm>
                  <a:off x="1996" y="1400"/>
                  <a:ext cx="697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78" name="Rectangle 78"/>
                <p:cNvSpPr>
                  <a:spLocks noChangeArrowheads="1"/>
                </p:cNvSpPr>
                <p:nvPr/>
              </p:nvSpPr>
              <p:spPr bwMode="auto">
                <a:xfrm>
                  <a:off x="1953" y="1400"/>
                  <a:ext cx="78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81" name="Group 81"/>
              <p:cNvGrpSpPr>
                <a:grpSpLocks/>
              </p:cNvGrpSpPr>
              <p:nvPr/>
            </p:nvGrpSpPr>
            <p:grpSpPr bwMode="auto">
              <a:xfrm>
                <a:off x="2736" y="1400"/>
                <a:ext cx="540" cy="403"/>
                <a:chOff x="2736" y="1400"/>
                <a:chExt cx="540" cy="403"/>
              </a:xfrm>
            </p:grpSpPr>
            <p:sp>
              <p:nvSpPr>
                <p:cNvPr id="25627" name="Rectangle 27"/>
                <p:cNvSpPr>
                  <a:spLocks noChangeArrowheads="1"/>
                </p:cNvSpPr>
                <p:nvPr/>
              </p:nvSpPr>
              <p:spPr bwMode="auto">
                <a:xfrm>
                  <a:off x="2779" y="1400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80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6" y="1400"/>
                  <a:ext cx="54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83" name="Group 83"/>
              <p:cNvGrpSpPr>
                <a:grpSpLocks/>
              </p:cNvGrpSpPr>
              <p:nvPr/>
            </p:nvGrpSpPr>
            <p:grpSpPr bwMode="auto">
              <a:xfrm>
                <a:off x="0" y="1803"/>
                <a:ext cx="339" cy="403"/>
                <a:chOff x="0" y="1803"/>
                <a:chExt cx="339" cy="403"/>
              </a:xfrm>
            </p:grpSpPr>
            <p:sp>
              <p:nvSpPr>
                <p:cNvPr id="25628" name="Rectangle 28"/>
                <p:cNvSpPr>
                  <a:spLocks noChangeArrowheads="1"/>
                </p:cNvSpPr>
                <p:nvPr/>
              </p:nvSpPr>
              <p:spPr bwMode="auto">
                <a:xfrm>
                  <a:off x="43" y="1803"/>
                  <a:ext cx="25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r>
                    <a:rPr lang="en-US"/>
                    <a:t>4</a:t>
                  </a:r>
                  <a:endParaRPr lang="en-GB"/>
                </a:p>
              </p:txBody>
            </p:sp>
            <p:sp>
              <p:nvSpPr>
                <p:cNvPr id="25682" name="Rectangle 82"/>
                <p:cNvSpPr>
                  <a:spLocks noChangeArrowheads="1"/>
                </p:cNvSpPr>
                <p:nvPr/>
              </p:nvSpPr>
              <p:spPr bwMode="auto">
                <a:xfrm>
                  <a:off x="0" y="1803"/>
                  <a:ext cx="33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85" name="Group 85"/>
              <p:cNvGrpSpPr>
                <a:grpSpLocks/>
              </p:cNvGrpSpPr>
              <p:nvPr/>
            </p:nvGrpSpPr>
            <p:grpSpPr bwMode="auto">
              <a:xfrm>
                <a:off x="339" y="1803"/>
                <a:ext cx="687" cy="403"/>
                <a:chOff x="339" y="1803"/>
                <a:chExt cx="687" cy="403"/>
              </a:xfrm>
            </p:grpSpPr>
            <p:sp>
              <p:nvSpPr>
                <p:cNvPr id="25629" name="Rectangle 29"/>
                <p:cNvSpPr>
                  <a:spLocks noChangeArrowheads="1"/>
                </p:cNvSpPr>
                <p:nvPr/>
              </p:nvSpPr>
              <p:spPr bwMode="auto">
                <a:xfrm>
                  <a:off x="382" y="1803"/>
                  <a:ext cx="60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84" name="Rectangle 84"/>
                <p:cNvSpPr>
                  <a:spLocks noChangeArrowheads="1"/>
                </p:cNvSpPr>
                <p:nvPr/>
              </p:nvSpPr>
              <p:spPr bwMode="auto">
                <a:xfrm>
                  <a:off x="339" y="1803"/>
                  <a:ext cx="68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87" name="Group 87"/>
              <p:cNvGrpSpPr>
                <a:grpSpLocks/>
              </p:cNvGrpSpPr>
              <p:nvPr/>
            </p:nvGrpSpPr>
            <p:grpSpPr bwMode="auto">
              <a:xfrm>
                <a:off x="1026" y="1803"/>
                <a:ext cx="518" cy="403"/>
                <a:chOff x="1026" y="1803"/>
                <a:chExt cx="518" cy="403"/>
              </a:xfrm>
            </p:grpSpPr>
            <p:sp>
              <p:nvSpPr>
                <p:cNvPr id="25630" name="Rectangle 30"/>
                <p:cNvSpPr>
                  <a:spLocks noChangeArrowheads="1"/>
                </p:cNvSpPr>
                <p:nvPr/>
              </p:nvSpPr>
              <p:spPr bwMode="auto">
                <a:xfrm>
                  <a:off x="1069" y="1803"/>
                  <a:ext cx="43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86" name="Rectangle 86"/>
                <p:cNvSpPr>
                  <a:spLocks noChangeArrowheads="1"/>
                </p:cNvSpPr>
                <p:nvPr/>
              </p:nvSpPr>
              <p:spPr bwMode="auto">
                <a:xfrm>
                  <a:off x="1026" y="1803"/>
                  <a:ext cx="51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89" name="Group 89"/>
              <p:cNvGrpSpPr>
                <a:grpSpLocks/>
              </p:cNvGrpSpPr>
              <p:nvPr/>
            </p:nvGrpSpPr>
            <p:grpSpPr bwMode="auto">
              <a:xfrm>
                <a:off x="1544" y="1803"/>
                <a:ext cx="409" cy="403"/>
                <a:chOff x="1544" y="1803"/>
                <a:chExt cx="409" cy="403"/>
              </a:xfrm>
            </p:grpSpPr>
            <p:sp>
              <p:nvSpPr>
                <p:cNvPr id="25631" name="Rectangle 31"/>
                <p:cNvSpPr>
                  <a:spLocks noChangeArrowheads="1"/>
                </p:cNvSpPr>
                <p:nvPr/>
              </p:nvSpPr>
              <p:spPr bwMode="auto">
                <a:xfrm>
                  <a:off x="1587" y="1803"/>
                  <a:ext cx="32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88" name="Rectangle 88"/>
                <p:cNvSpPr>
                  <a:spLocks noChangeArrowheads="1"/>
                </p:cNvSpPr>
                <p:nvPr/>
              </p:nvSpPr>
              <p:spPr bwMode="auto">
                <a:xfrm>
                  <a:off x="1544" y="1803"/>
                  <a:ext cx="40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91" name="Group 91"/>
              <p:cNvGrpSpPr>
                <a:grpSpLocks/>
              </p:cNvGrpSpPr>
              <p:nvPr/>
            </p:nvGrpSpPr>
            <p:grpSpPr bwMode="auto">
              <a:xfrm>
                <a:off x="1953" y="1803"/>
                <a:ext cx="783" cy="403"/>
                <a:chOff x="1953" y="1803"/>
                <a:chExt cx="783" cy="403"/>
              </a:xfrm>
            </p:grpSpPr>
            <p:sp>
              <p:nvSpPr>
                <p:cNvPr id="25632" name="Rectangle 32"/>
                <p:cNvSpPr>
                  <a:spLocks noChangeArrowheads="1"/>
                </p:cNvSpPr>
                <p:nvPr/>
              </p:nvSpPr>
              <p:spPr bwMode="auto">
                <a:xfrm>
                  <a:off x="1996" y="1803"/>
                  <a:ext cx="697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90" name="Rectangle 90"/>
                <p:cNvSpPr>
                  <a:spLocks noChangeArrowheads="1"/>
                </p:cNvSpPr>
                <p:nvPr/>
              </p:nvSpPr>
              <p:spPr bwMode="auto">
                <a:xfrm>
                  <a:off x="1953" y="1803"/>
                  <a:ext cx="78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693" name="Group 93"/>
              <p:cNvGrpSpPr>
                <a:grpSpLocks/>
              </p:cNvGrpSpPr>
              <p:nvPr/>
            </p:nvGrpSpPr>
            <p:grpSpPr bwMode="auto">
              <a:xfrm>
                <a:off x="2736" y="1803"/>
                <a:ext cx="540" cy="403"/>
                <a:chOff x="2736" y="1803"/>
                <a:chExt cx="540" cy="403"/>
              </a:xfrm>
            </p:grpSpPr>
            <p:sp>
              <p:nvSpPr>
                <p:cNvPr id="25633" name="Rectangle 33"/>
                <p:cNvSpPr>
                  <a:spLocks noChangeArrowheads="1"/>
                </p:cNvSpPr>
                <p:nvPr/>
              </p:nvSpPr>
              <p:spPr bwMode="auto">
                <a:xfrm>
                  <a:off x="2779" y="1803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spcBef>
                      <a:spcPct val="0"/>
                    </a:spcBef>
                  </a:pPr>
                  <a:r>
                    <a:rPr lang="en-GB" sz="1200"/>
                    <a:t> </a:t>
                  </a:r>
                </a:p>
                <a:p>
                  <a:pPr eaLnBrk="0" hangingPunct="0">
                    <a:spcBef>
                      <a:spcPct val="0"/>
                    </a:spcBef>
                  </a:pPr>
                  <a:endParaRPr lang="en-GB"/>
                </a:p>
              </p:txBody>
            </p:sp>
            <p:sp>
              <p:nvSpPr>
                <p:cNvPr id="25692" name="Rectangle 92"/>
                <p:cNvSpPr>
                  <a:spLocks noChangeArrowheads="1"/>
                </p:cNvSpPr>
                <p:nvPr/>
              </p:nvSpPr>
              <p:spPr bwMode="auto">
                <a:xfrm>
                  <a:off x="2736" y="1803"/>
                  <a:ext cx="54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25695" name="Rectangle 95"/>
            <p:cNvSpPr>
              <a:spLocks noChangeArrowheads="1"/>
            </p:cNvSpPr>
            <p:nvPr/>
          </p:nvSpPr>
          <p:spPr bwMode="auto">
            <a:xfrm>
              <a:off x="-3" y="-3"/>
              <a:ext cx="3282" cy="221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Assessment Criterion</a:t>
            </a: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752600"/>
            <a:ext cx="55626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u="sng"/>
              <a:t>CRITERIA</a:t>
            </a:r>
          </a:p>
          <a:p>
            <a:pPr>
              <a:buFontTx/>
              <a:buNone/>
            </a:pPr>
            <a:endParaRPr lang="en-US" b="1" u="sng"/>
          </a:p>
          <a:p>
            <a:r>
              <a:rPr lang="en-US"/>
              <a:t>Rubric Requirements</a:t>
            </a:r>
          </a:p>
          <a:p>
            <a:r>
              <a:rPr lang="en-US"/>
              <a:t>Organization and presentation</a:t>
            </a:r>
          </a:p>
          <a:p>
            <a:r>
              <a:rPr lang="en-US"/>
              <a:t>Use of economic terminology</a:t>
            </a:r>
          </a:p>
          <a:p>
            <a:r>
              <a:rPr lang="en-US"/>
              <a:t>Application and analysis of economic concepts</a:t>
            </a:r>
          </a:p>
          <a:p>
            <a:r>
              <a:rPr lang="en-US"/>
              <a:t>Evaluation</a:t>
            </a:r>
            <a:endParaRPr lang="en-GB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934200" y="1828800"/>
            <a:ext cx="1981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u="sng"/>
              <a:t>MARKS</a:t>
            </a:r>
          </a:p>
          <a:p>
            <a:pPr>
              <a:buFontTx/>
              <a:buNone/>
            </a:pPr>
            <a:endParaRPr lang="en-US" b="1" u="sng"/>
          </a:p>
          <a:p>
            <a:pPr>
              <a:buFontTx/>
              <a:buNone/>
            </a:pPr>
            <a:r>
              <a:rPr lang="en-US" sz="3200"/>
              <a:t>02</a:t>
            </a:r>
          </a:p>
          <a:p>
            <a:pPr>
              <a:buFontTx/>
              <a:buNone/>
            </a:pPr>
            <a:r>
              <a:rPr lang="en-US" sz="3200"/>
              <a:t>04</a:t>
            </a:r>
          </a:p>
          <a:p>
            <a:pPr>
              <a:buFontTx/>
              <a:buNone/>
            </a:pPr>
            <a:r>
              <a:rPr lang="en-US" sz="3200"/>
              <a:t>05</a:t>
            </a:r>
          </a:p>
          <a:p>
            <a:pPr>
              <a:buFontTx/>
              <a:buNone/>
            </a:pPr>
            <a:r>
              <a:rPr lang="en-US" sz="3200"/>
              <a:t>05</a:t>
            </a:r>
          </a:p>
          <a:p>
            <a:pPr>
              <a:buFontTx/>
              <a:buNone/>
            </a:pPr>
            <a:r>
              <a:rPr lang="en-US" sz="3200"/>
              <a:t>04</a:t>
            </a:r>
            <a:endParaRPr lang="en-GB" sz="3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066800"/>
          </a:xfrm>
        </p:spPr>
        <p:txBody>
          <a:bodyPr/>
          <a:lstStyle/>
          <a:p>
            <a:r>
              <a:rPr lang="en-US"/>
              <a:t>Commentary Coversheet</a:t>
            </a: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7769225" cy="4862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Economics Commentary number</a:t>
            </a:r>
          </a:p>
          <a:p>
            <a:pPr>
              <a:lnSpc>
                <a:spcPct val="90000"/>
              </a:lnSpc>
            </a:pPr>
            <a:r>
              <a:rPr lang="en-US" sz="2800"/>
              <a:t>Title and extract</a:t>
            </a:r>
          </a:p>
          <a:p>
            <a:pPr>
              <a:lnSpc>
                <a:spcPct val="90000"/>
              </a:lnSpc>
            </a:pPr>
            <a:r>
              <a:rPr lang="en-US" sz="2800"/>
              <a:t>Source of extract</a:t>
            </a:r>
          </a:p>
          <a:p>
            <a:pPr>
              <a:lnSpc>
                <a:spcPct val="90000"/>
              </a:lnSpc>
            </a:pPr>
            <a:r>
              <a:rPr lang="en-US" sz="2800"/>
              <a:t>Date of extract</a:t>
            </a:r>
          </a:p>
          <a:p>
            <a:pPr>
              <a:lnSpc>
                <a:spcPct val="90000"/>
              </a:lnSpc>
            </a:pPr>
            <a:r>
              <a:rPr lang="en-US" sz="2800"/>
              <a:t>Word count</a:t>
            </a:r>
          </a:p>
          <a:p>
            <a:pPr>
              <a:lnSpc>
                <a:spcPct val="90000"/>
              </a:lnSpc>
            </a:pPr>
            <a:r>
              <a:rPr lang="en-US" sz="2800"/>
              <a:t>Date the commentary was written</a:t>
            </a:r>
          </a:p>
          <a:p>
            <a:pPr>
              <a:lnSpc>
                <a:spcPct val="90000"/>
              </a:lnSpc>
            </a:pPr>
            <a:r>
              <a:rPr lang="en-US" sz="2800"/>
              <a:t>Sections of syllabus to which the commentary relates</a:t>
            </a:r>
          </a:p>
          <a:p>
            <a:pPr>
              <a:lnSpc>
                <a:spcPct val="90000"/>
              </a:lnSpc>
            </a:pPr>
            <a:r>
              <a:rPr lang="en-US" sz="2800"/>
              <a:t>Candidate name</a:t>
            </a:r>
          </a:p>
          <a:p>
            <a:pPr>
              <a:lnSpc>
                <a:spcPct val="90000"/>
              </a:lnSpc>
            </a:pPr>
            <a:r>
              <a:rPr lang="en-US" sz="2800"/>
              <a:t>Candidate number</a:t>
            </a:r>
          </a:p>
          <a:p>
            <a:pPr>
              <a:lnSpc>
                <a:spcPct val="90000"/>
              </a:lnSpc>
            </a:pPr>
            <a:endParaRPr lang="en-GB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Internal Assessment</a:t>
            </a: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To fill the gap as the final exams are written at the end of two years.</a:t>
            </a:r>
          </a:p>
          <a:p>
            <a:r>
              <a:rPr lang="en-US" sz="2800"/>
              <a:t>Motivates the learning process.</a:t>
            </a:r>
          </a:p>
          <a:p>
            <a:r>
              <a:rPr lang="en-US" sz="2800"/>
              <a:t>To follow up aspects of economics in which students are interested.</a:t>
            </a:r>
          </a:p>
          <a:p>
            <a:r>
              <a:rPr lang="en-US" sz="2800"/>
              <a:t>To focus on international issues or issues related to own country. </a:t>
            </a:r>
          </a:p>
          <a:p>
            <a:r>
              <a:rPr lang="en-US" sz="2800"/>
              <a:t>It serves as a natural part of syllabus activities.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/>
              <a:t>Assessments  Internal HL /  SL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 u="sng"/>
              <a:t>  </a:t>
            </a:r>
            <a:r>
              <a:rPr lang="en-US" b="1" u="sng"/>
              <a:t>Portfolio   4 Commentaries</a:t>
            </a:r>
          </a:p>
          <a:p>
            <a:pPr>
              <a:buFontTx/>
              <a:buNone/>
            </a:pPr>
            <a:endParaRPr lang="en-US" b="1"/>
          </a:p>
          <a:p>
            <a:r>
              <a:rPr lang="en-US"/>
              <a:t>HL  worth 20% of final mark</a:t>
            </a:r>
          </a:p>
          <a:p>
            <a:r>
              <a:rPr lang="en-US"/>
              <a:t>SL   worth 25% of final mark.</a:t>
            </a:r>
          </a:p>
          <a:p>
            <a:endParaRPr lang="en-US"/>
          </a:p>
          <a:p>
            <a:pPr>
              <a:buFontTx/>
              <a:buNone/>
            </a:pPr>
            <a:r>
              <a:rPr lang="en-US"/>
              <a:t>   Good portfolio improves the overall grade level.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Portfolio   4 Commentaries</a:t>
            </a:r>
            <a:endParaRPr lang="en-GB" b="1" u="sng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Three commentaries with main focus on different sections of the syllabus</a:t>
            </a:r>
          </a:p>
          <a:p>
            <a:pPr>
              <a:lnSpc>
                <a:spcPct val="90000"/>
              </a:lnSpc>
            </a:pPr>
            <a:r>
              <a:rPr lang="en-US"/>
              <a:t>Fourth Commentary can focus either on a single section or on two or more sections of the syllabus</a:t>
            </a:r>
          </a:p>
          <a:p>
            <a:pPr>
              <a:lnSpc>
                <a:spcPct val="90000"/>
              </a:lnSpc>
            </a:pPr>
            <a:r>
              <a:rPr lang="en-US"/>
              <a:t>If less than four commentaries are written students will lose all marks under criterion B &amp; will be disadvantaged in other criteria.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Extracts for commentary</a:t>
            </a: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suitable current article concerned with real economic matters will be the best.</a:t>
            </a:r>
          </a:p>
          <a:p>
            <a:pPr>
              <a:lnSpc>
                <a:spcPct val="90000"/>
              </a:lnSpc>
            </a:pPr>
            <a:r>
              <a:rPr lang="en-US" sz="2800"/>
              <a:t>Extracts must be drawn from four different sources.</a:t>
            </a:r>
          </a:p>
          <a:p>
            <a:pPr>
              <a:lnSpc>
                <a:spcPct val="90000"/>
              </a:lnSpc>
            </a:pPr>
            <a:r>
              <a:rPr lang="en-US" sz="2800"/>
              <a:t>Can be from newspaper, magazines, journals, world wide web [internet] .</a:t>
            </a:r>
          </a:p>
          <a:p>
            <a:pPr>
              <a:lnSpc>
                <a:spcPct val="90000"/>
              </a:lnSpc>
            </a:pPr>
            <a:r>
              <a:rPr lang="en-US" sz="2800"/>
              <a:t>Cannot be from television or radio broadcasts</a:t>
            </a:r>
          </a:p>
          <a:p>
            <a:pPr>
              <a:lnSpc>
                <a:spcPct val="90000"/>
              </a:lnSpc>
            </a:pPr>
            <a:r>
              <a:rPr lang="en-US" sz="2800"/>
              <a:t>From internet , news media websites are the only appropriate sources.</a:t>
            </a:r>
          </a:p>
          <a:p>
            <a:pPr>
              <a:lnSpc>
                <a:spcPct val="90000"/>
              </a:lnSpc>
            </a:pP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Extracts for commentary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Materials published up to six months before the start of the course can be taken along with current events.</a:t>
            </a:r>
          </a:p>
          <a:p>
            <a:r>
              <a:rPr lang="en-US"/>
              <a:t>If different sources are not used for each commentary then three marks will be lost under criterion B.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Extracts</a:t>
            </a: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Extracts may be of any length but if they are excessively long then specific areas of the extract which is selected for the discussion must be highlighted or underlined.</a:t>
            </a:r>
          </a:p>
          <a:p>
            <a:r>
              <a:rPr lang="en-US"/>
              <a:t>It is better to select such an extract which is neither too short nor too long and which gives you scope to demonstrate your understanding of economic theory.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Focus </a:t>
            </a: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Apply relevant theory i.e. link the extract with the economic theory studied .</a:t>
            </a:r>
          </a:p>
          <a:p>
            <a:r>
              <a:rPr lang="en-US"/>
              <a:t>Do not summarize the article .</a:t>
            </a:r>
          </a:p>
          <a:p>
            <a:r>
              <a:rPr lang="en-US"/>
              <a:t>Make good use of diagrams and try to reach a balanced conclusion.</a:t>
            </a:r>
          </a:p>
          <a:p>
            <a:endParaRPr lang="en-US"/>
          </a:p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Designs\Expedition.pot</Template>
  <TotalTime>247</TotalTime>
  <Words>1108</Words>
  <Application>Microsoft Office PowerPoint</Application>
  <PresentationFormat>On-screen Show (4:3)</PresentationFormat>
  <Paragraphs>172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Times New Roman</vt:lpstr>
      <vt:lpstr>Wingdings</vt:lpstr>
      <vt:lpstr>Arial</vt:lpstr>
      <vt:lpstr>Expedition</vt:lpstr>
      <vt:lpstr>                                       IBDP  ECONOMICS   Internal Assessment </vt:lpstr>
      <vt:lpstr>Internal Assessment</vt:lpstr>
      <vt:lpstr>Purpose of Internal Assessment</vt:lpstr>
      <vt:lpstr>Assessments  Internal HL /  SL</vt:lpstr>
      <vt:lpstr>Portfolio   4 Commentaries</vt:lpstr>
      <vt:lpstr>Extracts for commentary</vt:lpstr>
      <vt:lpstr>Extracts for commentary</vt:lpstr>
      <vt:lpstr>Extracts</vt:lpstr>
      <vt:lpstr>Focus </vt:lpstr>
      <vt:lpstr>A good commentary</vt:lpstr>
      <vt:lpstr>Guide lines</vt:lpstr>
      <vt:lpstr>Guide lines</vt:lpstr>
      <vt:lpstr>Guidance</vt:lpstr>
      <vt:lpstr>Guidance</vt:lpstr>
      <vt:lpstr>                   Steps </vt:lpstr>
      <vt:lpstr>Information to be recorded in each commentary</vt:lpstr>
      <vt:lpstr>Terms</vt:lpstr>
      <vt:lpstr>How to reference sources</vt:lpstr>
      <vt:lpstr>Checklist before submitting the commentary</vt:lpstr>
      <vt:lpstr>Checklist before submitting the commentary</vt:lpstr>
      <vt:lpstr>Checklist before submitting the commentary</vt:lpstr>
      <vt:lpstr>IA Portfolio coversheet</vt:lpstr>
      <vt:lpstr>Internal Assessment Criterion</vt:lpstr>
      <vt:lpstr>Commentary Coversheet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  DP   ECONOMICS                                                                                         yogita </dc:title>
  <dc:creator>Yogita Sharma</dc:creator>
  <cp:lastModifiedBy>p.hopkins_daa</cp:lastModifiedBy>
  <cp:revision>32</cp:revision>
  <dcterms:created xsi:type="dcterms:W3CDTF">2007-11-18T10:13:37Z</dcterms:created>
  <dcterms:modified xsi:type="dcterms:W3CDTF">2010-11-12T02:55:55Z</dcterms:modified>
</cp:coreProperties>
</file>